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8"/>
  </p:notesMasterIdLst>
  <p:sldIdLst>
    <p:sldId id="859" r:id="rId2"/>
    <p:sldId id="993" r:id="rId3"/>
    <p:sldId id="998" r:id="rId4"/>
    <p:sldId id="999" r:id="rId5"/>
    <p:sldId id="1020" r:id="rId6"/>
    <p:sldId id="1000" r:id="rId7"/>
    <p:sldId id="1001" r:id="rId8"/>
    <p:sldId id="1002" r:id="rId9"/>
    <p:sldId id="994" r:id="rId10"/>
    <p:sldId id="1003" r:id="rId11"/>
    <p:sldId id="1004" r:id="rId12"/>
    <p:sldId id="1005" r:id="rId13"/>
    <p:sldId id="1006" r:id="rId14"/>
    <p:sldId id="1021" r:id="rId15"/>
    <p:sldId id="1007" r:id="rId16"/>
    <p:sldId id="1008" r:id="rId17"/>
    <p:sldId id="1009" r:id="rId18"/>
    <p:sldId id="1010" r:id="rId19"/>
    <p:sldId id="1022" r:id="rId20"/>
    <p:sldId id="1011" r:id="rId21"/>
    <p:sldId id="1012" r:id="rId22"/>
    <p:sldId id="1013" r:id="rId23"/>
    <p:sldId id="1015" r:id="rId24"/>
    <p:sldId id="1023" r:id="rId25"/>
    <p:sldId id="1016" r:id="rId26"/>
    <p:sldId id="1017" r:id="rId2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15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108" y="1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训练一年级上册英语译林版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png"/><Relationship Id="rId4" Type="http://schemas.openxmlformats.org/officeDocument/2006/relationships/image" Target="../media/image14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1302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期中提优测评卷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51092"/>
            <a:ext cx="11485848" cy="195386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This is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		B. 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aw228.jpg" descr="id:214748905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998862" y="2689756"/>
            <a:ext cx="1518285" cy="1718945"/>
          </a:xfrm>
          <a:prstGeom prst="rect">
            <a:avLst/>
          </a:prstGeom>
        </p:spPr>
      </p:pic>
      <p:pic>
        <p:nvPicPr>
          <p:cNvPr id="4" name="aw229.jpg" descr="id:214748906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9047534" y="2947449"/>
            <a:ext cx="1467485" cy="171894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83197" y="4273932"/>
            <a:ext cx="219964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This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is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a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box.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982638" y="209452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8877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35068"/>
            <a:ext cx="11485848" cy="195386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Goodbye,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		B. 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aw230.jpg" descr="id:214748906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854846" y="2545740"/>
            <a:ext cx="1329055" cy="1718945"/>
          </a:xfrm>
          <a:prstGeom prst="rect">
            <a:avLst/>
          </a:prstGeom>
        </p:spPr>
      </p:pic>
      <p:pic>
        <p:nvPicPr>
          <p:cNvPr id="4" name="awbt9.jpg" descr="id:214748907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9121427" y="2574151"/>
            <a:ext cx="1438275" cy="171894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78582" y="4345940"/>
            <a:ext cx="26693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Goodbye,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Mum.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993057" y="1825660"/>
            <a:ext cx="4235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5334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36638"/>
            <a:ext cx="11485848" cy="195386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This is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		B. 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aw231.jpg" descr="id:214748908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902064" y="2447310"/>
            <a:ext cx="1201420" cy="1718945"/>
          </a:xfrm>
          <a:prstGeom prst="rect">
            <a:avLst/>
          </a:prstGeom>
        </p:spPr>
      </p:pic>
      <p:pic>
        <p:nvPicPr>
          <p:cNvPr id="4" name="aw232.jpg" descr="id:214748908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9047534" y="2492896"/>
            <a:ext cx="1525905" cy="171894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78582" y="4129916"/>
            <a:ext cx="24795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This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is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a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teddy.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1038668" y="1727230"/>
            <a:ext cx="5143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r>
              <a:rPr lang="en-US" altLang="zh-CN" dirty="0"/>
              <a:t> 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4016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65553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Good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00563" algn="l"/>
                <a:tab pos="71786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		B. 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aw233.jpg" descr="id:214748909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998862" y="2576225"/>
            <a:ext cx="2155825" cy="1718945"/>
          </a:xfrm>
          <a:prstGeom prst="rect">
            <a:avLst/>
          </a:prstGeom>
        </p:spPr>
      </p:pic>
      <p:pic>
        <p:nvPicPr>
          <p:cNvPr id="4" name="aw234.jpg" descr="id:214748910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399462" y="2600233"/>
            <a:ext cx="3098800" cy="171894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50590" y="4345940"/>
            <a:ext cx="25202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Good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morning.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1019214" y="187225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97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笔 试 部 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60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 请用你的火眼金睛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找出不同类的一项。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929188" algn="l"/>
                <a:tab pos="80105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A. good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B. puppy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teddy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929188" algn="l"/>
                <a:tab pos="801052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929188" algn="l"/>
                <a:tab pos="8010525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929188" algn="l"/>
                <a:tab pos="80105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A. hello	B. hi		C.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yes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54646" y="213285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586022" y="2629879"/>
            <a:ext cx="1126068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选项分别是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小狗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泰迪熊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，为名词；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好的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，是形容词。故选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82638" y="407707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550590" y="4574095"/>
            <a:ext cx="1126068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选项都是打招呼用语；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选项用于作肯定回答，意为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9295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929188" algn="l"/>
                <a:tab pos="80105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A. morning	B. woof		C. afternoon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929188" algn="l"/>
                <a:tab pos="801052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929188" algn="l"/>
                <a:tab pos="8010525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929188" algn="l"/>
                <a:tab pos="80105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A. Miss Li	B.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Green		C. Liu Tao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929188" algn="l"/>
                <a:tab pos="801052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929188" algn="l"/>
                <a:tab pos="8010525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929188" algn="l"/>
                <a:tab pos="80105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A. am	B. this		C. is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10070" y="87126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586022" y="1333735"/>
            <a:ext cx="1126068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选项分别是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上午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下午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，为表示时间的名词；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选项是小狗叫的拟声词。故选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82638" y="280634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586022" y="3277951"/>
            <a:ext cx="1126068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选项分别是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李老师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格林老师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，为对人的尊称；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选项是人名。故选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44892" y="470685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内容占位符 5"/>
          <p:cNvSpPr txBox="1">
            <a:spLocks/>
          </p:cNvSpPr>
          <p:nvPr/>
        </p:nvSpPr>
        <p:spPr bwMode="auto">
          <a:xfrm>
            <a:off x="586022" y="5150159"/>
            <a:ext cx="1126068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动词，意为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选项是指示代词，意为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4354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28942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七、 判断下列图片与所给句子或对话是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√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Segoe UI Symbol" panose="020B0502040204020203" pitchFamily="34" charset="0"/>
                <a:ea typeface="Times New Roman" panose="02020603050405020304" pitchFamily="18" charset="0"/>
                <a:cs typeface="Segoe UI Symbol" panose="020B0502040204020203" pitchFamily="34" charset="0"/>
              </a:rPr>
              <a:t>✕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0991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Hello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I’m Wang Bing.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09917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099175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0991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Good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morning.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aw239.jpg" descr="id:214748910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350790" y="1834946"/>
            <a:ext cx="2079625" cy="1718945"/>
          </a:xfrm>
          <a:prstGeom prst="rect">
            <a:avLst/>
          </a:prstGeom>
        </p:spPr>
      </p:pic>
      <p:pic>
        <p:nvPicPr>
          <p:cNvPr id="4" name="aw240.jpg" descr="id:214748911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422798" y="4086319"/>
            <a:ext cx="2917190" cy="171894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964350" y="2415678"/>
            <a:ext cx="5677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latin typeface="Segoe UI Symbol" panose="020B0502040204020203" pitchFamily="34" charset="0"/>
                <a:ea typeface="Times New Roman" panose="02020603050405020304" pitchFamily="18" charset="0"/>
                <a:cs typeface="Segoe UI Symbol" panose="020B0502040204020203" pitchFamily="34" charset="0"/>
              </a:rPr>
              <a:t>✕</a:t>
            </a:r>
            <a:r>
              <a:rPr lang="en-US" altLang="zh-CN" dirty="0"/>
              <a:t> 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11930" y="4359894"/>
            <a:ext cx="5677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latin typeface="Segoe UI Symbol" panose="020B0502040204020203" pitchFamily="34" charset="0"/>
                <a:ea typeface="Times New Roman" panose="02020603050405020304" pitchFamily="18" charset="0"/>
                <a:cs typeface="Segoe UI Symbol" panose="020B0502040204020203" pitchFamily="34" charset="0"/>
              </a:rPr>
              <a:t>✕</a:t>
            </a:r>
            <a:r>
              <a:rPr lang="en-US" altLang="zh-CN" dirty="0"/>
              <a:t> 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9749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43399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563" algn="l"/>
                <a:tab pos="6191250" algn="l"/>
                <a:tab pos="80105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		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Is this a box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Yes.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191250" algn="l"/>
                <a:tab pos="801052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191250" algn="l"/>
                <a:tab pos="8010525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191250" algn="l"/>
                <a:tab pos="80105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		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Is this a puppy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Yes.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191250" algn="l"/>
                <a:tab pos="801052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191250" algn="l"/>
                <a:tab pos="8010525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191250" algn="l"/>
                <a:tab pos="80105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		Good morning,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Green.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aw241.jpg" descr="id:214748912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391970" y="1077055"/>
            <a:ext cx="1200274" cy="1358905"/>
          </a:xfrm>
          <a:prstGeom prst="rect">
            <a:avLst/>
          </a:prstGeom>
        </p:spPr>
      </p:pic>
      <p:pic>
        <p:nvPicPr>
          <p:cNvPr id="4" name="aw242.jpg" descr="id:214748913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605011" y="2862183"/>
            <a:ext cx="949778" cy="1358905"/>
          </a:xfrm>
          <a:prstGeom prst="rect">
            <a:avLst/>
          </a:prstGeom>
        </p:spPr>
      </p:pic>
      <p:pic>
        <p:nvPicPr>
          <p:cNvPr id="5" name="aw243.jpg" descr="id:214748913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2460995" y="4734391"/>
            <a:ext cx="1113931" cy="135890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869344" y="1186835"/>
            <a:ext cx="5453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36670" y="3078207"/>
            <a:ext cx="4780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latin typeface="Segoe UI Symbol" panose="020B0502040204020203" pitchFamily="34" charset="0"/>
                <a:ea typeface="Times New Roman" panose="02020603050405020304" pitchFamily="18" charset="0"/>
                <a:cs typeface="Segoe UI Symbol" panose="020B0502040204020203" pitchFamily="34" charset="0"/>
              </a:rPr>
              <a:t>✕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36670" y="5022423"/>
            <a:ext cx="4780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latin typeface="Segoe UI Symbol" panose="020B0502040204020203" pitchFamily="34" charset="0"/>
                <a:ea typeface="Times New Roman" panose="02020603050405020304" pitchFamily="18" charset="0"/>
                <a:cs typeface="Segoe UI Symbol" panose="020B0502040204020203" pitchFamily="34" charset="0"/>
              </a:rPr>
              <a:t>✕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01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八、 为下列图片选出相符的句子或对话。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1628800"/>
            <a:ext cx="11159354" cy="2358336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071780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357188"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This is Amy.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B. Hello, Miss Li.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357188"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Good evening.	D. This is my dad.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357188"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E.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Is this a box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No. This is a bag.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 bwMode="auto">
          <a:xfrm>
            <a:off x="478582" y="4149080"/>
            <a:ext cx="11368120" cy="1944216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495838" y="332956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790950" y="332956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154910" y="332956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399462" y="332956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D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631710" y="3356992"/>
            <a:ext cx="5132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 dirty="0">
                <a:ea typeface="Times New Roman" panose="02020603050405020304" pitchFamily="18" charset="0"/>
              </a:rPr>
              <a:t> </a:t>
            </a:r>
            <a:r>
              <a:rPr lang="en-US" altLang="zh-CN" dirty="0">
                <a:ea typeface="楷体" panose="02010609060101010101" pitchFamily="49" charset="-122"/>
              </a:rPr>
              <a:t>E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7831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/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98998"/>
            <a:ext cx="11485848" cy="324217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表示的是李老师。故选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表示的时间是晚上。故选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表示的是埃米。故选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表示的是刘涛的爸爸。故选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表示的是一个书包。故选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6898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90136"/>
            <a:ext cx="11485848" cy="4534831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 力 部 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40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选出你所听到的单词。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A. night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B. hi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A. morning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B. evening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A.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B. Miss	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A. box	B. bag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A. mum	B. dad	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978930" y="2257708"/>
            <a:ext cx="4844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rgbClr val="ED028C"/>
                </a:solidFill>
                <a:ea typeface="楷体" panose="02010609060101010101" pitchFamily="49" charset="-122"/>
              </a:rPr>
              <a:t>hi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876416" y="2895941"/>
            <a:ext cx="14510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rgbClr val="ED028C"/>
                </a:solidFill>
                <a:ea typeface="楷体" panose="02010609060101010101" pitchFamily="49" charset="-122"/>
              </a:rPr>
              <a:t> evening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031310" y="3534174"/>
            <a:ext cx="6815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solidFill>
                  <a:srgbClr val="ED028C"/>
                </a:solidFill>
                <a:ea typeface="楷体" panose="02010609060101010101" pitchFamily="49" charset="-122"/>
              </a:rPr>
              <a:t>Mr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000051" y="4273932"/>
            <a:ext cx="7441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box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006234" y="4922004"/>
            <a:ext cx="7649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dad</a:t>
            </a:r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991782" y="225858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000926" y="293321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82638" y="355385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82638" y="420192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82638" y="486916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4454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603183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九、 给词汇排排队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组成完整的句子。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Su Hai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afternoon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Good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_______________________________________________________________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                                                               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06574" y="2989919"/>
            <a:ext cx="18069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 dirty="0">
                <a:cs typeface="宋体" panose="02010600030101010101" pitchFamily="2" charset="-122"/>
              </a:rPr>
              <a:t>③②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ea typeface="Times New Roman" panose="02020603050405020304" pitchFamily="18" charset="0"/>
              </a:rPr>
              <a:t> </a:t>
            </a:r>
            <a:r>
              <a:rPr lang="zh-CN" altLang="zh-CN" dirty="0">
                <a:cs typeface="宋体" panose="02010600030101010101" pitchFamily="2" charset="-122"/>
              </a:rPr>
              <a:t>①</a:t>
            </a:r>
            <a:r>
              <a:rPr lang="en-US" altLang="zh-CN" dirty="0">
                <a:ea typeface="楷体" panose="02010609060101010101" pitchFamily="49" charset="-122"/>
              </a:rPr>
              <a:t>.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56598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根据所给词汇、标点以及句首字母大写规则可知，句意为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下午好，苏海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。故正确排列为：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③②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7883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060848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Ben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_______________________________________________________________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                                                               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73575" y="2799512"/>
            <a:ext cx="13564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 dirty="0">
                <a:cs typeface="宋体" panose="02010600030101010101" pitchFamily="2" charset="-122"/>
              </a:rPr>
              <a:t>③①②</a:t>
            </a:r>
            <a:r>
              <a:rPr lang="en-US" altLang="zh-CN" dirty="0">
                <a:ea typeface="楷体" panose="02010609060101010101" pitchFamily="49" charset="-122"/>
              </a:rPr>
              <a:t>.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36680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根据所给词汇和标点可知，句意为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我是本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。故正确排列为：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③①②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1909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99127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teddy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_______________________________________________________________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                                                               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17628" y="1837791"/>
            <a:ext cx="17171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 dirty="0">
                <a:cs typeface="宋体" panose="02010600030101010101" pitchFamily="2" charset="-122"/>
              </a:rPr>
              <a:t>②③①④</a:t>
            </a:r>
            <a:r>
              <a:rPr lang="en-US" altLang="zh-CN" dirty="0">
                <a:ea typeface="楷体" panose="02010609060101010101" pitchFamily="49" charset="-122"/>
              </a:rPr>
              <a:t>.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34566" y="2413855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根据所给词汇、标点以及句首字母大写规则可知，句意为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这是一只泰迪熊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。故正确排列为：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②③①④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70999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Is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bag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_______________________________________________________________ </a:t>
            </a:r>
            <a:r>
              <a:rPr lang="zh-CN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                                                                 </a:t>
            </a:r>
            <a:r>
              <a:rPr lang="zh-CN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06574" y="4448663"/>
            <a:ext cx="18069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 dirty="0">
                <a:cs typeface="宋体" panose="02010600030101010101" pitchFamily="2" charset="-122"/>
              </a:rPr>
              <a:t>①③②④</a:t>
            </a:r>
            <a:r>
              <a:rPr lang="en-US" altLang="zh-CN" dirty="0"/>
              <a:t>?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4387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563" algn="l"/>
                <a:tab pos="681196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十、 从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Ⅱ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栏中选出与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栏句子相对应的答语。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811963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　　　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Ⅱ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81196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Hello. I’m Su Hai.		A. Good morning,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Green.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81196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Good night, Mum.		B. Hi. I’m Yang Ling.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81196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Is this a box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C. How do you do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81196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How do you do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D. Good night,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Lingling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81196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Dad, this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Green.	E. No. This is a bag.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63180" y="213285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00926" y="278092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D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54646" y="342900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E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10070" y="405790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82638" y="470598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2368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4982"/>
            <a:ext cx="11485848" cy="324217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你好。我是苏海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你好。我是杨玲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匹配。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晚安，妈妈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晚安，玲玲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匹配。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这是一个盒子吗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不是。这是一个包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匹配。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你好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你好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匹配。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爸爸，这是格林老师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早上好，格林老师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匹配。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8266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01687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十一、 根据图片和上下文提示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选择正确的选项补全短文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将序号填在横线上。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409850"/>
            <a:ext cx="11485848" cy="353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200000"/>
              </a:lnSpc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Hello. I’m           1.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This 2.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a          3.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There are many toys in it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里面有很多玩具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 like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喜欢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playing with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玩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4.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At night, people say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人们说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5.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_________to me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对我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aw248a.jpg" descr="id:214748917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82838" y="2409850"/>
            <a:ext cx="894830" cy="1008113"/>
          </a:xfrm>
          <a:prstGeom prst="rect">
            <a:avLst/>
          </a:prstGeom>
        </p:spPr>
      </p:pic>
      <p:pic>
        <p:nvPicPr>
          <p:cNvPr id="5" name="xbt34.jpg" descr="id:214748918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849726" y="2488029"/>
            <a:ext cx="937033" cy="877302"/>
          </a:xfrm>
          <a:prstGeom prst="rect">
            <a:avLst/>
          </a:prstGeom>
        </p:spPr>
      </p:pic>
      <p:pic>
        <p:nvPicPr>
          <p:cNvPr id="6" name="aw248b.jpg" descr="id:214748919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10631710" y="4197984"/>
            <a:ext cx="698181" cy="998987"/>
          </a:xfrm>
          <a:prstGeom prst="rect">
            <a:avLst/>
          </a:prstGeom>
        </p:spPr>
      </p:pic>
      <p:pic>
        <p:nvPicPr>
          <p:cNvPr id="7" name="aw248c.jpg" descr="id:2147489200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2566814" y="4301434"/>
            <a:ext cx="792088" cy="792088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799062" y="268975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535366" y="268975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0775726" y="268975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540449" y="439051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054646" y="526375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133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334566" y="764704"/>
            <a:ext cx="11485848" cy="2246769"/>
          </a:xfrm>
        </p:spPr>
        <p:txBody>
          <a:bodyPr/>
          <a:lstStyle/>
          <a:p>
            <a:pPr hangingPunct="0">
              <a:lnSpc>
                <a:spcPct val="100000"/>
              </a:lnSpc>
              <a:spcAft>
                <a:spcPts val="0"/>
              </a:spcAft>
              <a:tabLst>
                <a:tab pos="6007100" algn="l"/>
                <a:tab pos="80105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A. a puppy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B. a teddy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00000"/>
              </a:lnSpc>
              <a:spcAft>
                <a:spcPts val="0"/>
              </a:spcAft>
              <a:tabLst>
                <a:tab pos="6007100" algn="l"/>
                <a:tab pos="80105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A. are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B. is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00000"/>
              </a:lnSpc>
              <a:spcAft>
                <a:spcPts val="0"/>
              </a:spcAft>
              <a:tabLst>
                <a:tab pos="6007100" algn="l"/>
                <a:tab pos="80105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A. box	B. bag	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00000"/>
              </a:lnSpc>
              <a:spcAft>
                <a:spcPts val="0"/>
              </a:spcAft>
              <a:tabLst>
                <a:tab pos="6007100" algn="l"/>
                <a:tab pos="80105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A. the cat	B. the teddy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00000"/>
              </a:lnSpc>
              <a:spcAft>
                <a:spcPts val="0"/>
              </a:spcAft>
              <a:tabLst>
                <a:tab pos="6007100" algn="l"/>
                <a:tab pos="80105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A. good afternoon	B. good night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068960"/>
            <a:ext cx="11485848" cy="3108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00000"/>
              </a:lnSpc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图片表示的是一只小狗，句意为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我是一只小狗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00000"/>
              </a:lnSpc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 is ...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……”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，是将一个人或一个物品介绍给其他人时常用的交际用语。故选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00000"/>
              </a:lnSpc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图片表示的是一个装着玩具的盒子，句意为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这是一个盒子。里面有很多玩具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00000"/>
              </a:lnSpc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图片表示一只泰迪熊，句意为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我喜欢和泰迪熊一起玩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00000"/>
              </a:lnSpc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night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夜，夜晚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，在夜晚的时候，应该说晚安。故选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7878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324217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6. A. Tommy	B. Amy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7. A. good	B. woof	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8. A. am	B. is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9. A. hello	B. no	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10. A. yes	B.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 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755731" y="1503368"/>
            <a:ext cx="9236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Amy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815286" y="2151440"/>
            <a:ext cx="9236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good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850719" y="2772080"/>
            <a:ext cx="7200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am</a:t>
            </a:r>
            <a:r>
              <a:rPr lang="zh-CN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6829343" y="3429615"/>
            <a:ext cx="9220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hello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6863260" y="4046006"/>
            <a:ext cx="7441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this</a:t>
            </a:r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982638" y="146743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70334" y="211550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98674" y="2710730"/>
            <a:ext cx="5143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r>
              <a:rPr lang="en-US" altLang="zh-CN" dirty="0"/>
              <a:t> 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4394" y="3358802"/>
            <a:ext cx="5143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r>
              <a:rPr lang="en-US" altLang="zh-CN" dirty="0"/>
              <a:t> 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019214" y="4016018"/>
            <a:ext cx="5143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ea typeface="楷体" panose="02010609060101010101" pitchFamily="49" charset="-122"/>
              </a:rPr>
              <a:t>B</a:t>
            </a:r>
            <a:r>
              <a:rPr lang="en-US" altLang="zh-CN" dirty="0" smtClean="0"/>
              <a:t> 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2911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90136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判断下列图片与所听内容是否相符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相符的画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不相符的画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    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xbt1.jpg" descr="id:214748888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100222" y="1052736"/>
            <a:ext cx="606425" cy="606425"/>
          </a:xfrm>
          <a:prstGeom prst="rect">
            <a:avLst/>
          </a:prstGeom>
        </p:spPr>
      </p:pic>
      <p:pic>
        <p:nvPicPr>
          <p:cNvPr id="4" name="xbt2.jpg" descr="id:214748889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206774" y="1700808"/>
            <a:ext cx="606425" cy="60642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75630"/>
          <a:stretch/>
        </p:blipFill>
        <p:spPr>
          <a:xfrm>
            <a:off x="550590" y="2312945"/>
            <a:ext cx="2664296" cy="2557104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028" r="56530"/>
          <a:stretch/>
        </p:blipFill>
        <p:spPr>
          <a:xfrm>
            <a:off x="7895406" y="2204864"/>
            <a:ext cx="2016224" cy="2557104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838623" y="4849996"/>
            <a:ext cx="29523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 smtClean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Good</a:t>
            </a:r>
            <a:r>
              <a:rPr lang="en-US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morning</a:t>
            </a:r>
            <a:r>
              <a:rPr lang="en-US" altLang="zh-CN" dirty="0" smtClean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 dirty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000460" y="4797152"/>
            <a:ext cx="370325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Good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evening,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Miss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Li.</a:t>
            </a:r>
            <a:endParaRPr lang="zh-CN" altLang="zh-CN" sz="1600" dirty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64564" y="4061190"/>
            <a:ext cx="645422" cy="671446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59502" y="3904306"/>
            <a:ext cx="645422" cy="671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1098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4128" r="31503"/>
          <a:stretch/>
        </p:blipFill>
        <p:spPr>
          <a:xfrm>
            <a:off x="694606" y="1844824"/>
            <a:ext cx="2664296" cy="255710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4016" r="12932"/>
          <a:stretch/>
        </p:blipFill>
        <p:spPr>
          <a:xfrm>
            <a:off x="4799062" y="1844824"/>
            <a:ext cx="2520280" cy="2557104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4434" r="1"/>
          <a:stretch/>
        </p:blipFill>
        <p:spPr>
          <a:xfrm>
            <a:off x="8975526" y="1844824"/>
            <a:ext cx="1701794" cy="2557104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4150990" y="4221088"/>
            <a:ext cx="43137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this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bag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?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G</a:t>
            </a:r>
            <a:r>
              <a:rPr lang="zh-CN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Yes.</a:t>
            </a:r>
            <a:endParaRPr lang="zh-CN" altLang="zh-CN" sz="1600" dirty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9099837" y="4201924"/>
            <a:ext cx="29000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This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Green.</a:t>
            </a:r>
            <a:endParaRPr lang="zh-CN" altLang="zh-CN" sz="1600" dirty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50590" y="4221088"/>
            <a:ext cx="26997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Good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afternoon.</a:t>
            </a:r>
            <a:endParaRPr lang="zh-CN" altLang="zh-CN" sz="1600" dirty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6933" y="3499247"/>
            <a:ext cx="681857" cy="702677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04043" y="3530478"/>
            <a:ext cx="645422" cy="671446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31898" y="3579542"/>
            <a:ext cx="645422" cy="671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7171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90136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圈出与所听内容相符的图片的序号。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A.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A.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B. 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aw216.jpg" descr="id:214748896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270670" y="1662564"/>
            <a:ext cx="1077595" cy="1262380"/>
          </a:xfrm>
          <a:prstGeom prst="rect">
            <a:avLst/>
          </a:prstGeom>
        </p:spPr>
      </p:pic>
      <p:pic>
        <p:nvPicPr>
          <p:cNvPr id="4" name="aw217.jpg" descr="id:214748897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75140" y="1628800"/>
            <a:ext cx="1057275" cy="1196975"/>
          </a:xfrm>
          <a:prstGeom prst="rect">
            <a:avLst/>
          </a:prstGeom>
        </p:spPr>
      </p:pic>
      <p:pic>
        <p:nvPicPr>
          <p:cNvPr id="5" name="aw218.jpg" descr="id:214748898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1303739" y="3582263"/>
            <a:ext cx="2155825" cy="1718945"/>
          </a:xfrm>
          <a:prstGeom prst="rect">
            <a:avLst/>
          </a:prstGeom>
        </p:spPr>
      </p:pic>
      <p:pic>
        <p:nvPicPr>
          <p:cNvPr id="6" name="aw219.jpg" descr="id:2147488990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5663158" y="3873061"/>
            <a:ext cx="2050415" cy="120777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7039917" y="1704067"/>
            <a:ext cx="219964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This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is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a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bag.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8039422" y="4172101"/>
            <a:ext cx="20024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Good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night.</a:t>
            </a:r>
            <a:endParaRPr lang="zh-CN" altLang="en-US" dirty="0"/>
          </a:p>
        </p:txBody>
      </p:sp>
      <p:sp>
        <p:nvSpPr>
          <p:cNvPr id="10" name="椭圆 9"/>
          <p:cNvSpPr/>
          <p:nvPr/>
        </p:nvSpPr>
        <p:spPr bwMode="auto">
          <a:xfrm>
            <a:off x="731182" y="1628800"/>
            <a:ext cx="432048" cy="716821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11" name="椭圆 10"/>
          <p:cNvSpPr/>
          <p:nvPr/>
        </p:nvSpPr>
        <p:spPr bwMode="auto">
          <a:xfrm>
            <a:off x="4878056" y="4172101"/>
            <a:ext cx="432048" cy="716821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1113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9149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A. 	B. 	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A. 	B. 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A. 	B. 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aw220.jpg" descr="id:214748899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270748" y="969572"/>
            <a:ext cx="808359" cy="1297881"/>
          </a:xfrm>
          <a:prstGeom prst="rect">
            <a:avLst/>
          </a:prstGeom>
        </p:spPr>
      </p:pic>
      <p:pic>
        <p:nvPicPr>
          <p:cNvPr id="4" name="aw221.jpg" descr="id:214748900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30488" y="980728"/>
            <a:ext cx="949798" cy="1158840"/>
          </a:xfrm>
          <a:prstGeom prst="rect">
            <a:avLst/>
          </a:prstGeom>
        </p:spPr>
      </p:pic>
      <p:pic>
        <p:nvPicPr>
          <p:cNvPr id="5" name="aw222.jpg" descr="id:214748901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1267359" y="2851198"/>
            <a:ext cx="1152128" cy="1297882"/>
          </a:xfrm>
          <a:prstGeom prst="rect">
            <a:avLst/>
          </a:prstGeom>
        </p:spPr>
      </p:pic>
      <p:pic>
        <p:nvPicPr>
          <p:cNvPr id="6" name="aw223.jpg" descr="id:2147489018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5551823" y="2852350"/>
            <a:ext cx="907127" cy="1297882"/>
          </a:xfrm>
          <a:prstGeom prst="rect">
            <a:avLst/>
          </a:prstGeom>
        </p:spPr>
      </p:pic>
      <p:pic>
        <p:nvPicPr>
          <p:cNvPr id="7" name="aw224.jpg" descr="id:2147489025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1474962" y="4653136"/>
            <a:ext cx="736921" cy="1297882"/>
          </a:xfrm>
          <a:prstGeom prst="rect">
            <a:avLst/>
          </a:prstGeom>
        </p:spPr>
      </p:pic>
      <p:pic>
        <p:nvPicPr>
          <p:cNvPr id="8" name="aw225.jpg" descr="id:2147489032;FounderCES"/>
          <p:cNvPicPr/>
          <p:nvPr/>
        </p:nvPicPr>
        <p:blipFill>
          <a:blip r:embed="rId7"/>
          <a:stretch>
            <a:fillRect/>
          </a:stretch>
        </p:blipFill>
        <p:spPr>
          <a:xfrm>
            <a:off x="5619666" y="4795414"/>
            <a:ext cx="860620" cy="1297882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7155621" y="1555580"/>
            <a:ext cx="29000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This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is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 err="1">
                <a:solidFill>
                  <a:srgbClr val="ED028C"/>
                </a:solidFill>
                <a:ea typeface="楷体" panose="02010609060101010101" pitchFamily="49" charset="-122"/>
              </a:rPr>
              <a:t>Mr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Green.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7201119" y="3241188"/>
            <a:ext cx="26014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This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is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a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puppy.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7221148" y="5163578"/>
            <a:ext cx="26184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Hello.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I</a:t>
            </a:r>
            <a:r>
              <a:rPr lang="en-US" altLang="zh-CN" dirty="0">
                <a:solidFill>
                  <a:srgbClr val="ED028C"/>
                </a:solidFill>
              </a:rPr>
              <a:t>’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m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Amy.</a:t>
            </a:r>
            <a:endParaRPr lang="zh-CN" altLang="en-US" dirty="0"/>
          </a:p>
        </p:txBody>
      </p:sp>
      <p:sp>
        <p:nvSpPr>
          <p:cNvPr id="12" name="椭圆 11"/>
          <p:cNvSpPr/>
          <p:nvPr/>
        </p:nvSpPr>
        <p:spPr bwMode="auto">
          <a:xfrm>
            <a:off x="731182" y="1484784"/>
            <a:ext cx="432048" cy="716821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13" name="椭圆 12"/>
          <p:cNvSpPr/>
          <p:nvPr/>
        </p:nvSpPr>
        <p:spPr bwMode="auto">
          <a:xfrm>
            <a:off x="731182" y="3356992"/>
            <a:ext cx="432048" cy="716821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14" name="椭圆 13"/>
          <p:cNvSpPr/>
          <p:nvPr/>
        </p:nvSpPr>
        <p:spPr bwMode="auto">
          <a:xfrm>
            <a:off x="731182" y="5304467"/>
            <a:ext cx="432048" cy="716821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4936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 animBg="1"/>
      <p:bldP spid="13" grpId="0" animBg="1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90136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选出你所听到的句子。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50196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A. Hello, Miss Li.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Hello,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Green.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50196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A. This is a box.		B. This is a bag.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50196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A. Good morning.		B. Good night.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50196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A. This is Tommy.		B. Is this Tommy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50196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A. Turn around.		B. Touch the ground.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615486" y="1536467"/>
            <a:ext cx="3231216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 smtClean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Hello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Green.</a:t>
            </a:r>
            <a:endParaRPr lang="zh-CN" altLang="zh-CN" sz="1600" dirty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 smtClean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This</a:t>
            </a:r>
            <a:r>
              <a:rPr lang="en-US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box.</a:t>
            </a:r>
            <a:endParaRPr lang="zh-CN" altLang="zh-CN" sz="1600" dirty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 smtClean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Good</a:t>
            </a:r>
            <a:r>
              <a:rPr lang="en-US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night.</a:t>
            </a:r>
            <a:endParaRPr lang="zh-CN" altLang="zh-CN" sz="1600" dirty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 smtClean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Is</a:t>
            </a:r>
            <a:r>
              <a:rPr lang="en-US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this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Tommy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?</a:t>
            </a:r>
            <a:endParaRPr lang="zh-CN" altLang="zh-CN" sz="1600" dirty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 smtClean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Touch</a:t>
            </a:r>
            <a:r>
              <a:rPr lang="en-US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ground.</a:t>
            </a:r>
            <a:endParaRPr lang="zh-CN" altLang="zh-CN" sz="1600" dirty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82638" y="162880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82638" y="227687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82638" y="292494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003476" y="3568663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03476" y="420192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3762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9" grpId="0"/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47036"/>
            <a:ext cx="11485848" cy="260019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I’m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		B. 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aw226.jpg" descr="id:214748903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926854" y="3049795"/>
            <a:ext cx="2079625" cy="1718945"/>
          </a:xfrm>
          <a:prstGeom prst="rect">
            <a:avLst/>
          </a:prstGeom>
        </p:spPr>
      </p:pic>
      <p:pic>
        <p:nvPicPr>
          <p:cNvPr id="4" name="aw227.jpg" descr="id:214748904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9119542" y="3054347"/>
            <a:ext cx="899160" cy="171894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22598" y="4705980"/>
            <a:ext cx="2110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I</a:t>
            </a:r>
            <a:r>
              <a:rPr lang="en-US" altLang="zh-CN" dirty="0">
                <a:solidFill>
                  <a:srgbClr val="ED028C"/>
                </a:solidFill>
              </a:rPr>
              <a:t>’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m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Liu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Tao.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1001638" y="218570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0529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1951</Words>
  <Application>Microsoft Office PowerPoint</Application>
  <PresentationFormat>自定义</PresentationFormat>
  <Paragraphs>204</Paragraphs>
  <Slides>26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4" baseType="lpstr">
      <vt:lpstr>黑体</vt:lpstr>
      <vt:lpstr>楷体</vt:lpstr>
      <vt:lpstr>宋体</vt:lpstr>
      <vt:lpstr>Arial</vt:lpstr>
      <vt:lpstr>Calibri</vt:lpstr>
      <vt:lpstr>Segoe UI Symbol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348</cp:revision>
  <dcterms:created xsi:type="dcterms:W3CDTF">2020-11-06T05:24:00Z</dcterms:created>
  <dcterms:modified xsi:type="dcterms:W3CDTF">2025-06-30T06:33:17Z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